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676" r:id="rId2"/>
    <p:sldMasterId id="2147483686" r:id="rId3"/>
  </p:sldMasterIdLst>
  <p:handoutMasterIdLst>
    <p:handoutMasterId r:id="rId38"/>
  </p:handoutMasterIdLst>
  <p:sldIdLst>
    <p:sldId id="287" r:id="rId4"/>
    <p:sldId id="307" r:id="rId5"/>
    <p:sldId id="268" r:id="rId6"/>
    <p:sldId id="308" r:id="rId7"/>
    <p:sldId id="299" r:id="rId8"/>
    <p:sldId id="309" r:id="rId9"/>
    <p:sldId id="305" r:id="rId10"/>
    <p:sldId id="306" r:id="rId11"/>
    <p:sldId id="317" r:id="rId12"/>
    <p:sldId id="310" r:id="rId13"/>
    <p:sldId id="318" r:id="rId14"/>
    <p:sldId id="311" r:id="rId15"/>
    <p:sldId id="320" r:id="rId16"/>
    <p:sldId id="319" r:id="rId17"/>
    <p:sldId id="321" r:id="rId18"/>
    <p:sldId id="316" r:id="rId19"/>
    <p:sldId id="314" r:id="rId20"/>
    <p:sldId id="313" r:id="rId21"/>
    <p:sldId id="337" r:id="rId22"/>
    <p:sldId id="324" r:id="rId23"/>
    <p:sldId id="323" r:id="rId24"/>
    <p:sldId id="327" r:id="rId25"/>
    <p:sldId id="329" r:id="rId26"/>
    <p:sldId id="330" r:id="rId27"/>
    <p:sldId id="328" r:id="rId28"/>
    <p:sldId id="325" r:id="rId29"/>
    <p:sldId id="331" r:id="rId30"/>
    <p:sldId id="326" r:id="rId31"/>
    <p:sldId id="322" r:id="rId32"/>
    <p:sldId id="332" r:id="rId33"/>
    <p:sldId id="333" r:id="rId34"/>
    <p:sldId id="334" r:id="rId35"/>
    <p:sldId id="335" r:id="rId36"/>
    <p:sldId id="336" r:id="rId37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B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50" autoAdjust="0"/>
    <p:restoredTop sz="96433" autoAdjust="0"/>
  </p:normalViewPr>
  <p:slideViewPr>
    <p:cSldViewPr snapToGrid="0" showGuides="1">
      <p:cViewPr varScale="1">
        <p:scale>
          <a:sx n="81" d="100"/>
          <a:sy n="81" d="100"/>
        </p:scale>
        <p:origin x="1075" y="67"/>
      </p:cViewPr>
      <p:guideLst>
        <p:guide pos="2880"/>
        <p:guide orient="horz" pos="2160"/>
        <p:guide orient="horz" pos="21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t>05.12.2017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986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0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7.jpe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jpeg"/><Relationship Id="rId9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vstup.inf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bit-poisk.org.ua/rate-review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Relationship Id="rId13" Type="http://schemas.openxmlformats.org/officeDocument/2006/relationships/image" Target="../media/image15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0.jpeg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17.png"/><Relationship Id="rId25" Type="http://schemas.openxmlformats.org/officeDocument/2006/relationships/image" Target="../media/image21.jpeg"/><Relationship Id="rId33" Type="http://schemas.openxmlformats.org/officeDocument/2006/relationships/image" Target="../media/image26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14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25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18.png"/><Relationship Id="rId31" Type="http://schemas.openxmlformats.org/officeDocument/2006/relationships/image" Target="../media/image24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22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2491116"/>
            <a:ext cx="7452358" cy="1603216"/>
          </a:xfrm>
        </p:spPr>
        <p:txBody>
          <a:bodyPr/>
          <a:lstStyle/>
          <a:p>
            <a:pPr algn="ctr"/>
            <a:r>
              <a:rPr lang="en-AU" dirty="0"/>
              <a:t>Educational Program Advisor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4270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flow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168" y="763571"/>
            <a:ext cx="3707130" cy="609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1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story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54" y="923825"/>
            <a:ext cx="6956487" cy="575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9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5" y="1545020"/>
            <a:ext cx="3881466" cy="48218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433" y="1545018"/>
            <a:ext cx="4400258" cy="482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3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6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Base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552"/>
            <a:ext cx="9144000" cy="385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1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>
            <a:normAutofit/>
          </a:bodyPr>
          <a:lstStyle/>
          <a:p>
            <a:r>
              <a:rPr lang="en-US" dirty="0" smtClean="0"/>
              <a:t>To fill data base tables that contain information about universities and their specialties, we created additional </a:t>
            </a:r>
            <a:r>
              <a:rPr lang="en-US" dirty="0"/>
              <a:t>ETL service </a:t>
            </a:r>
            <a:r>
              <a:rPr lang="en-US" dirty="0" smtClean="0"/>
              <a:t>that </a:t>
            </a:r>
            <a:r>
              <a:rPr lang="en-US" dirty="0" smtClean="0"/>
              <a:t>parses information from site “vstup.info</a:t>
            </a:r>
            <a:r>
              <a:rPr lang="en-US" dirty="0" smtClean="0"/>
              <a:t>” and it will </a:t>
            </a:r>
            <a:r>
              <a:rPr lang="en-US" dirty="0"/>
              <a:t>run </a:t>
            </a:r>
            <a:r>
              <a:rPr lang="en-US" dirty="0" smtClean="0"/>
              <a:t>periodically.</a:t>
            </a:r>
            <a:endParaRPr lang="en-US" dirty="0" smtClean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3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</a:t>
            </a:r>
            <a:r>
              <a:rPr lang="en-US" b="1" dirty="0" smtClean="0"/>
              <a:t>to see </a:t>
            </a:r>
            <a:r>
              <a:rPr lang="en-US" b="1" dirty="0"/>
              <a:t>the top 5 universities on the start </a:t>
            </a:r>
            <a:r>
              <a:rPr lang="en-US" b="1" dirty="0" smtClean="0"/>
              <a:t>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universities and information about them (including pictures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make procedures for access on </a:t>
            </a:r>
            <a:r>
              <a:rPr lang="en-US" dirty="0" smtClean="0"/>
              <a:t>DB;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o make </a:t>
            </a:r>
            <a:r>
              <a:rPr lang="en-US" dirty="0"/>
              <a:t>methods on </a:t>
            </a:r>
            <a:r>
              <a:rPr lang="en-US" dirty="0" smtClean="0"/>
              <a:t>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o make </a:t>
            </a:r>
            <a:r>
              <a:rPr lang="en-US" dirty="0"/>
              <a:t>component on </a:t>
            </a:r>
            <a:r>
              <a:rPr lang="en-US" dirty="0" smtClean="0"/>
              <a:t>UI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Universities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9770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10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88" y="997059"/>
            <a:ext cx="9144000" cy="557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3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Logo_Universities</a:t>
            </a:r>
            <a:r>
              <a:rPr lang="en-US" dirty="0" smtClean="0"/>
              <a:t> Model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6" y="1955891"/>
            <a:ext cx="6629975" cy="35359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31" y="908050"/>
            <a:ext cx="1950889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4933"/>
            <a:ext cx="9144000" cy="34830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6"/>
          <a:stretch/>
        </p:blipFill>
        <p:spPr>
          <a:xfrm>
            <a:off x="6763985" y="772997"/>
            <a:ext cx="2309060" cy="2285148"/>
          </a:xfrm>
          <a:prstGeom prst="rect">
            <a:avLst/>
          </a:prstGeom>
        </p:spPr>
      </p:pic>
      <p:sp>
        <p:nvSpPr>
          <p:cNvPr id="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UniversitiesProvider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4210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050"/>
            <a:ext cx="8580864" cy="57459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6"/>
          <a:stretch/>
        </p:blipFill>
        <p:spPr>
          <a:xfrm>
            <a:off x="6834940" y="1362623"/>
            <a:ext cx="2309060" cy="228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9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0159"/>
            <a:ext cx="7125317" cy="55478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1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5416"/>
            <a:ext cx="9144000" cy="481482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35" y="2516248"/>
            <a:ext cx="2827265" cy="18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4288595"/>
            <a:ext cx="8443692" cy="23090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77" y="796945"/>
            <a:ext cx="1607959" cy="185182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731" y="2022183"/>
            <a:ext cx="1722269" cy="30254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15" y="1793196"/>
            <a:ext cx="3711262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Home.tsx</a:t>
            </a:r>
            <a:r>
              <a:rPr lang="en-US" dirty="0"/>
              <a:t> - Component of React </a:t>
            </a:r>
            <a:endParaRPr lang="uk-UA" dirty="0"/>
          </a:p>
          <a:p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4" y="3217815"/>
            <a:ext cx="7811177" cy="32692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67" y="776072"/>
            <a:ext cx="2827265" cy="18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</a:t>
            </a:r>
            <a:r>
              <a:rPr lang="en-US" dirty="0" smtClean="0"/>
              <a:t>Page</a:t>
            </a:r>
            <a:r>
              <a:rPr lang="uk-UA" dirty="0" smtClean="0"/>
              <a:t> </a:t>
            </a:r>
            <a:r>
              <a:rPr lang="en-US" dirty="0" smtClean="0"/>
              <a:t>with 5 top universities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638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u="sng" dirty="0" smtClean="0"/>
              <a:t>Problem:</a:t>
            </a:r>
            <a:r>
              <a:rPr lang="en-US" dirty="0" smtClean="0"/>
              <a:t> 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i="1" u="sng" dirty="0" smtClean="0"/>
              <a:t>Users:</a:t>
            </a:r>
            <a:r>
              <a:rPr lang="en-US" dirty="0" smtClean="0"/>
              <a:t> School graduates and their parents, who are deciding which  university to choose.</a:t>
            </a:r>
          </a:p>
          <a:p>
            <a:endParaRPr lang="en-US" i="1" u="sng" dirty="0" smtClean="0"/>
          </a:p>
          <a:p>
            <a:r>
              <a:rPr lang="en-US" i="1" u="sng" dirty="0" smtClean="0"/>
              <a:t>Solution:</a:t>
            </a:r>
            <a:r>
              <a:rPr lang="en-US" dirty="0" smtClean="0"/>
              <a:t>  Web application that contains list of all universities with details, prof </a:t>
            </a:r>
            <a:r>
              <a:rPr lang="en-US" dirty="0" err="1" smtClean="0"/>
              <a:t>orientational</a:t>
            </a:r>
            <a:r>
              <a:rPr lang="en-US" dirty="0" smtClean="0"/>
              <a:t> tests</a:t>
            </a:r>
            <a:r>
              <a:rPr lang="en-US" dirty="0"/>
              <a:t>, specialties selection algorithms.</a:t>
            </a:r>
            <a:endParaRPr lang="uk-UA" i="1" u="sn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7337"/>
            <a:ext cx="9144000" cy="42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286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8149"/>
            <a:ext cx="9144000" cy="4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25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622"/>
            <a:ext cx="9144000" cy="58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68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4" y="563335"/>
            <a:ext cx="8687553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6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</p:spTree>
    <p:extLst>
      <p:ext uri="{BB962C8B-B14F-4D97-AF65-F5344CB8AC3E}">
        <p14:creationId xmlns:p14="http://schemas.microsoft.com/office/powerpoint/2010/main" val="80671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Research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3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 algn="just">
              <a:buAutoNum type="arabicPeriod"/>
            </a:pPr>
            <a:r>
              <a:rPr lang="en-US" dirty="0"/>
              <a:t>Create </a:t>
            </a:r>
            <a:r>
              <a:rPr lang="en-US" dirty="0" smtClean="0"/>
              <a:t>an account where personal data can be showed</a:t>
            </a:r>
            <a:endParaRPr lang="en-US" dirty="0"/>
          </a:p>
          <a:p>
            <a:pPr marL="457200" indent="-457200" algn="just">
              <a:buAutoNum type="arabicPeriod"/>
            </a:pPr>
            <a:r>
              <a:rPr lang="en-US" dirty="0"/>
              <a:t>Add to wish list interested </a:t>
            </a:r>
            <a:r>
              <a:rPr lang="en-US" dirty="0" smtClean="0"/>
              <a:t>specialties</a:t>
            </a:r>
            <a:endParaRPr lang="en-US" dirty="0"/>
          </a:p>
          <a:p>
            <a:pPr marL="457200" indent="-457200" algn="just">
              <a:buAutoNum type="arabicPeriod"/>
            </a:pPr>
            <a:r>
              <a:rPr lang="en-US" dirty="0"/>
              <a:t>Pass </a:t>
            </a:r>
            <a:r>
              <a:rPr lang="en-US" dirty="0"/>
              <a:t>Professional orientation </a:t>
            </a:r>
            <a:r>
              <a:rPr lang="en-US" dirty="0"/>
              <a:t>tests</a:t>
            </a:r>
          </a:p>
          <a:p>
            <a:pPr marL="457200" indent="-457200" algn="just">
              <a:buAutoNum type="arabicPeriod"/>
            </a:pPr>
            <a:r>
              <a:rPr lang="en-US" dirty="0"/>
              <a:t>Auto generation of specialty list where </a:t>
            </a:r>
            <a:r>
              <a:rPr lang="en-US" dirty="0" smtClean="0"/>
              <a:t>he can </a:t>
            </a:r>
            <a:r>
              <a:rPr lang="en-US" dirty="0"/>
              <a:t>apply documents</a:t>
            </a:r>
          </a:p>
          <a:p>
            <a:pPr marL="457200" indent="-457200" algn="just">
              <a:buAutoNum type="arabicPeriod"/>
            </a:pPr>
            <a:r>
              <a:rPr lang="en-US" dirty="0" smtClean="0"/>
              <a:t>Specialty list can be generated based on ZNO subjects, Directions, and by Districts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3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5943607" y="2166098"/>
            <a:ext cx="3105825" cy="4115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http://www.vstup.info</a:t>
            </a:r>
            <a:r>
              <a:rPr lang="en-US" dirty="0" smtClean="0">
                <a:hlinkClick r:id="rId2"/>
              </a:rPr>
              <a:t>/</a:t>
            </a:r>
            <a:r>
              <a:rPr lang="en-US" dirty="0"/>
              <a:t> 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Analogues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1" b="23449"/>
          <a:stretch/>
        </p:blipFill>
        <p:spPr bwMode="auto">
          <a:xfrm>
            <a:off x="385009" y="1481957"/>
            <a:ext cx="5502167" cy="227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" t="9773" r="5277" b="25626"/>
          <a:stretch/>
        </p:blipFill>
        <p:spPr bwMode="auto">
          <a:xfrm>
            <a:off x="385009" y="3876596"/>
            <a:ext cx="5871100" cy="2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Місце для тексту 1"/>
          <p:cNvSpPr txBox="1">
            <a:spLocks/>
          </p:cNvSpPr>
          <p:nvPr/>
        </p:nvSpPr>
        <p:spPr>
          <a:xfrm>
            <a:off x="5704907" y="5088939"/>
            <a:ext cx="3439102" cy="72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5"/>
              </a:rPr>
              <a:t>https://abit-poisk.org.ua/rate-review/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20" y="5269909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86" y="1604309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954" y="2888240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7" y="2867010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238" y="1631632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52" y="1353269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970" y="2531436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02" y="4775625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841" y="1981327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877" y="4775625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03" y="2702408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950" y="5715053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52" y="3849296"/>
            <a:ext cx="2199189" cy="219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79521" y="5607336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2505395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65" y="2479601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970" y="3738877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996" y="5682907"/>
            <a:ext cx="1561360" cy="58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8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7" y="4215753"/>
            <a:ext cx="7184213" cy="21984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515575"/>
            <a:ext cx="7280886" cy="23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3127</TotalTime>
  <Words>283</Words>
  <Application>Microsoft Office PowerPoint</Application>
  <PresentationFormat>Экран (4:3)</PresentationFormat>
  <Paragraphs>54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34</vt:i4>
      </vt:variant>
    </vt:vector>
  </HeadingPairs>
  <TitlesOfParts>
    <vt:vector size="40" baseType="lpstr">
      <vt:lpstr>Arial</vt:lpstr>
      <vt:lpstr>Calibri</vt:lpstr>
      <vt:lpstr>Tahoma</vt:lpstr>
      <vt:lpstr>Title Slides Brand Panel</vt:lpstr>
      <vt:lpstr>Blank Slides with Logo</vt:lpstr>
      <vt:lpstr>Chapter Slides</vt:lpstr>
      <vt:lpstr>Educational Program Advisor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Natalya Svystun</cp:lastModifiedBy>
  <cp:revision>248</cp:revision>
  <dcterms:created xsi:type="dcterms:W3CDTF">2015-09-10T13:48:25Z</dcterms:created>
  <dcterms:modified xsi:type="dcterms:W3CDTF">2017-12-05T11:28:44Z</dcterms:modified>
</cp:coreProperties>
</file>